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2" r:id="rId2"/>
    <p:sldId id="270" r:id="rId3"/>
    <p:sldId id="266" r:id="rId4"/>
    <p:sldId id="268" r:id="rId5"/>
    <p:sldId id="271"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varScale="1">
        <p:scale>
          <a:sx n="68" d="100"/>
          <a:sy n="68" d="100"/>
        </p:scale>
        <p:origin x="816" y="72"/>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46981-538F-4842-98A2-010E9698C2B1}" type="datetimeFigureOut">
              <a:rPr lang="en-US" smtClean="0"/>
              <a:t>3/14/2020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1B61E-2689-4CBA-AA86-235FD058BE81}" type="slidenum">
              <a:rPr lang="en-US" smtClean="0"/>
              <a:t>‹#›</a:t>
            </a:fld>
            <a:endParaRPr lang="en-US" dirty="0"/>
          </a:p>
        </p:txBody>
      </p:sp>
    </p:spTree>
    <p:extLst>
      <p:ext uri="{BB962C8B-B14F-4D97-AF65-F5344CB8AC3E}">
        <p14:creationId xmlns:p14="http://schemas.microsoft.com/office/powerpoint/2010/main" val="163902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1B61E-2689-4CBA-AA86-235FD058BE81}" type="slidenum">
              <a:rPr lang="en-US" smtClean="0"/>
              <a:t>5</a:t>
            </a:fld>
            <a:endParaRPr lang="en-US" dirty="0"/>
          </a:p>
        </p:txBody>
      </p:sp>
    </p:spTree>
    <p:extLst>
      <p:ext uri="{BB962C8B-B14F-4D97-AF65-F5344CB8AC3E}">
        <p14:creationId xmlns:p14="http://schemas.microsoft.com/office/powerpoint/2010/main" val="155720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BE1D6-8385-4C98-A7A1-71FDF130EA6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56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111856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9363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49535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BE1D6-8385-4C98-A7A1-71FDF130EA6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39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370281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67533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14317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335910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E30B6-3455-4AD5-A69C-71EA84940A0E}" type="datetimeFigureOut">
              <a:rPr lang="en-US" smtClean="0"/>
              <a:t>3/14/2020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EBE1D6-8385-4C98-A7A1-71FDF130EA69}" type="slidenum">
              <a:rPr lang="en-US" smtClean="0"/>
              <a:t>‹#›</a:t>
            </a:fld>
            <a:endParaRPr lang="en-US" dirty="0"/>
          </a:p>
        </p:txBody>
      </p:sp>
    </p:spTree>
    <p:extLst>
      <p:ext uri="{BB962C8B-B14F-4D97-AF65-F5344CB8AC3E}">
        <p14:creationId xmlns:p14="http://schemas.microsoft.com/office/powerpoint/2010/main" val="53809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3E30B6-3455-4AD5-A69C-71EA84940A0E}"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BE1D6-8385-4C98-A7A1-71FDF130EA69}" type="slidenum">
              <a:rPr lang="en-US" smtClean="0"/>
              <a:t>‹#›</a:t>
            </a:fld>
            <a:endParaRPr lang="en-US" dirty="0"/>
          </a:p>
        </p:txBody>
      </p:sp>
    </p:spTree>
    <p:extLst>
      <p:ext uri="{BB962C8B-B14F-4D97-AF65-F5344CB8AC3E}">
        <p14:creationId xmlns:p14="http://schemas.microsoft.com/office/powerpoint/2010/main" val="421239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33E30B6-3455-4AD5-A69C-71EA84940A0E}" type="datetimeFigureOut">
              <a:rPr lang="en-US" smtClean="0"/>
              <a:t>3/14/2020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BEBE1D6-8385-4C98-A7A1-71FDF130EA6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870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jallensearch.com/" TargetMode="External"/><Relationship Id="rId2" Type="http://schemas.openxmlformats.org/officeDocument/2006/relationships/hyperlink" Target="mailto:James@JAllenSearch.com" TargetMode="Externa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574" y="1431234"/>
            <a:ext cx="8017564" cy="2373991"/>
          </a:xfrm>
          <a:prstGeom prst="rect">
            <a:avLst/>
          </a:prstGeom>
        </p:spPr>
      </p:pic>
      <p:sp>
        <p:nvSpPr>
          <p:cNvPr id="3" name="Rectangle 2"/>
          <p:cNvSpPr/>
          <p:nvPr/>
        </p:nvSpPr>
        <p:spPr>
          <a:xfrm>
            <a:off x="331305" y="3968124"/>
            <a:ext cx="11714922" cy="519886"/>
          </a:xfrm>
          <a:prstGeom prst="rect">
            <a:avLst/>
          </a:prstGeom>
        </p:spPr>
        <p:txBody>
          <a:bodyPr wrap="square">
            <a:spAutoFit/>
          </a:bodyPr>
          <a:lstStyle/>
          <a:p>
            <a:pPr marR="0" lvl="1" algn="ctr">
              <a:lnSpc>
                <a:spcPct val="107000"/>
              </a:lnSpc>
              <a:spcBef>
                <a:spcPts val="0"/>
              </a:spcBef>
              <a:spcAft>
                <a:spcPts val="800"/>
              </a:spcAft>
            </a:pPr>
            <a:r>
              <a:rPr lang="en-US" sz="2800" b="1" i="1" dirty="0">
                <a:solidFill>
                  <a:srgbClr val="002060"/>
                </a:solidFill>
                <a:latin typeface="Arial" panose="020B0604020202020204" pitchFamily="34" charset="0"/>
                <a:ea typeface="Calibri" panose="020F0502020204030204" pitchFamily="34" charset="0"/>
                <a:cs typeface="Arial" panose="020B0604020202020204" pitchFamily="34" charset="0"/>
              </a:rPr>
              <a:t>Premier Talent Acquisition &amp; Executive Search Firm </a:t>
            </a:r>
            <a:endParaRPr lang="en-US" sz="2800" b="1"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937260" y="560070"/>
            <a:ext cx="10447020" cy="488061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442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354" b="8354"/>
          <a:stretch>
            <a:fillRect/>
          </a:stretch>
        </p:blipFill>
        <p:spPr>
          <a:xfrm>
            <a:off x="15" y="0"/>
            <a:ext cx="12191985" cy="4915076"/>
          </a:xfrm>
        </p:spPr>
      </p:pic>
      <p:sp>
        <p:nvSpPr>
          <p:cNvPr id="6" name="TextBox 5"/>
          <p:cNvSpPr txBox="1"/>
          <p:nvPr/>
        </p:nvSpPr>
        <p:spPr>
          <a:xfrm>
            <a:off x="422033" y="5416062"/>
            <a:ext cx="2940146" cy="1107996"/>
          </a:xfrm>
          <a:prstGeom prst="rect">
            <a:avLst/>
          </a:prstGeom>
          <a:noFill/>
        </p:spPr>
        <p:txBody>
          <a:bodyPr wrap="square" rtlCol="0">
            <a:spAutoFit/>
          </a:bodyPr>
          <a:lstStyle/>
          <a:p>
            <a:r>
              <a:rPr lang="en-US" sz="6600" b="1" dirty="0">
                <a:solidFill>
                  <a:schemeClr val="bg1"/>
                </a:solidFill>
                <a:latin typeface="Gill Sans MT Condensed" panose="020B0506020104020203" pitchFamily="34" charset="0"/>
              </a:rPr>
              <a:t>CONTENTS</a:t>
            </a:r>
          </a:p>
        </p:txBody>
      </p:sp>
      <p:cxnSp>
        <p:nvCxnSpPr>
          <p:cNvPr id="8" name="Straight Connector 7"/>
          <p:cNvCxnSpPr/>
          <p:nvPr/>
        </p:nvCxnSpPr>
        <p:spPr>
          <a:xfrm flipH="1">
            <a:off x="3545059" y="5301845"/>
            <a:ext cx="14067" cy="133643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06240" y="5301845"/>
            <a:ext cx="3559126" cy="1200329"/>
          </a:xfrm>
          <a:prstGeom prst="rect">
            <a:avLst/>
          </a:prstGeom>
          <a:noFill/>
        </p:spPr>
        <p:txBody>
          <a:bodyPr wrap="square" rtlCol="0">
            <a:spAutoFit/>
          </a:bodyPr>
          <a:lstStyle/>
          <a:p>
            <a:pPr marL="342900" indent="-342900">
              <a:buAutoNum type="arabicPeriod"/>
            </a:pPr>
            <a:r>
              <a:rPr lang="en-US" sz="3600" dirty="0">
                <a:solidFill>
                  <a:schemeClr val="bg1"/>
                </a:solidFill>
                <a:latin typeface="Gill Sans MT Condensed" panose="020B0506020104020203" pitchFamily="34" charset="0"/>
              </a:rPr>
              <a:t>Who We Are</a:t>
            </a:r>
          </a:p>
          <a:p>
            <a:pPr marL="342900" indent="-342900">
              <a:buAutoNum type="arabicPeriod"/>
            </a:pPr>
            <a:r>
              <a:rPr lang="en-US" sz="3600" dirty="0">
                <a:solidFill>
                  <a:schemeClr val="bg1"/>
                </a:solidFill>
                <a:latin typeface="Gill Sans MT Condensed" panose="020B0506020104020203" pitchFamily="34" charset="0"/>
              </a:rPr>
              <a:t>Why J. Allen Group</a:t>
            </a:r>
          </a:p>
        </p:txBody>
      </p:sp>
      <p:sp>
        <p:nvSpPr>
          <p:cNvPr id="10" name="TextBox 9"/>
          <p:cNvSpPr txBox="1"/>
          <p:nvPr/>
        </p:nvSpPr>
        <p:spPr>
          <a:xfrm>
            <a:off x="8131125" y="5328305"/>
            <a:ext cx="3390315" cy="1200329"/>
          </a:xfrm>
          <a:prstGeom prst="rect">
            <a:avLst/>
          </a:prstGeom>
          <a:noFill/>
        </p:spPr>
        <p:txBody>
          <a:bodyPr wrap="square" rtlCol="0">
            <a:spAutoFit/>
          </a:bodyPr>
          <a:lstStyle/>
          <a:p>
            <a:pPr marL="342900" indent="-342900">
              <a:buAutoNum type="arabicPeriod" startAt="3"/>
            </a:pPr>
            <a:r>
              <a:rPr lang="en-US" sz="3600" dirty="0">
                <a:solidFill>
                  <a:schemeClr val="bg1"/>
                </a:solidFill>
                <a:latin typeface="Gill Sans MT Condensed" panose="020B0506020104020203" pitchFamily="34" charset="0"/>
              </a:rPr>
              <a:t>Search Process</a:t>
            </a:r>
          </a:p>
          <a:p>
            <a:pPr marL="342900" indent="-342900">
              <a:buAutoNum type="arabicPeriod" startAt="3"/>
            </a:pPr>
            <a:r>
              <a:rPr lang="en-US" sz="3600" dirty="0">
                <a:solidFill>
                  <a:schemeClr val="bg1"/>
                </a:solidFill>
                <a:latin typeface="Gill Sans MT Condensed" panose="020B0506020104020203" pitchFamily="34" charset="0"/>
              </a:rPr>
              <a:t>Contact</a:t>
            </a:r>
          </a:p>
        </p:txBody>
      </p:sp>
    </p:spTree>
    <p:extLst>
      <p:ext uri="{BB962C8B-B14F-4D97-AF65-F5344CB8AC3E}">
        <p14:creationId xmlns:p14="http://schemas.microsoft.com/office/powerpoint/2010/main" val="2008867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280" y="63404"/>
            <a:ext cx="1828800" cy="541507"/>
          </a:xfrm>
          <a:prstGeom prst="rect">
            <a:avLst/>
          </a:prstGeom>
        </p:spPr>
      </p:pic>
      <p:sp>
        <p:nvSpPr>
          <p:cNvPr id="3" name="Content Placeholder 2"/>
          <p:cNvSpPr>
            <a:spLocks noGrp="1"/>
          </p:cNvSpPr>
          <p:nvPr>
            <p:ph idx="1"/>
          </p:nvPr>
        </p:nvSpPr>
        <p:spPr>
          <a:xfrm>
            <a:off x="4772465" y="1012874"/>
            <a:ext cx="6706772" cy="5401995"/>
          </a:xfrm>
        </p:spPr>
        <p:txBody>
          <a:bodyPr>
            <a:normAutofit/>
          </a:bodyPr>
          <a:lstStyle/>
          <a:p>
            <a:pPr marL="0" indent="0" algn="ctr">
              <a:buNone/>
            </a:pPr>
            <a:r>
              <a:rPr lang="en-US" sz="7200" b="1" dirty="0">
                <a:solidFill>
                  <a:schemeClr val="tx1">
                    <a:lumMod val="50000"/>
                    <a:lumOff val="50000"/>
                  </a:schemeClr>
                </a:solidFill>
                <a:latin typeface="Gill Sans MT Condensed" panose="020B0506020104020203" pitchFamily="34" charset="0"/>
              </a:rPr>
              <a:t>Who We Are</a:t>
            </a:r>
          </a:p>
          <a:p>
            <a:pPr algn="ctr"/>
            <a:endParaRPr lang="en-US" sz="2200" dirty="0">
              <a:solidFill>
                <a:schemeClr val="tx1">
                  <a:lumMod val="50000"/>
                  <a:lumOff val="50000"/>
                </a:schemeClr>
              </a:solidFill>
            </a:endParaRPr>
          </a:p>
          <a:p>
            <a:pPr algn="ctr"/>
            <a:r>
              <a:rPr lang="en-US" sz="2200" dirty="0">
                <a:solidFill>
                  <a:schemeClr val="tx1">
                    <a:lumMod val="50000"/>
                    <a:lumOff val="50000"/>
                  </a:schemeClr>
                </a:solidFill>
              </a:rPr>
              <a:t>J. Allen Group is a premier talent acquisition and executive search firm with over 16 years of industry experience.  We have extensive experience supporting the biotechnology, pharmaceutical, medical device and diagnostic industries. A leader in recruiting exceptional talent; we have deep experiences and candidate networks across a diverse group of functions and therapeutic areas.  From Fortune 500 to start-up companies, industry leading organizations rely on us to deliver the right talent, custom-tailored to each situation.</a:t>
            </a:r>
          </a:p>
          <a:p>
            <a:endParaRPr lang="en-US" dirty="0"/>
          </a:p>
          <a:p>
            <a:endParaRPr lang="en-US" dirty="0"/>
          </a:p>
          <a:p>
            <a:endParaRPr lang="en-US" dirty="0"/>
          </a:p>
          <a:p>
            <a:endParaRPr lang="en-US" dirty="0"/>
          </a:p>
        </p:txBody>
      </p:sp>
      <p:sp>
        <p:nvSpPr>
          <p:cNvPr id="4" name="Text Placeholder 3"/>
          <p:cNvSpPr>
            <a:spLocks noGrp="1"/>
          </p:cNvSpPr>
          <p:nvPr>
            <p:ph type="body" sz="half" idx="2"/>
          </p:nvPr>
        </p:nvSpPr>
        <p:spPr>
          <a:xfrm>
            <a:off x="239151" y="604911"/>
            <a:ext cx="3559126" cy="5894364"/>
          </a:xfrm>
        </p:spPr>
        <p:txBody>
          <a:bodyPr>
            <a:normAutofit lnSpcReduction="10000"/>
          </a:bodyPr>
          <a:lstStyle/>
          <a:p>
            <a:pPr lvl="0" algn="ctr"/>
            <a:r>
              <a:rPr lang="en-US" sz="2800" b="1" dirty="0"/>
              <a:t>Functional Expertise</a:t>
            </a:r>
            <a:r>
              <a:rPr lang="en-US" sz="2800" dirty="0"/>
              <a:t>  </a:t>
            </a:r>
          </a:p>
          <a:p>
            <a:pPr lvl="0"/>
            <a:r>
              <a:rPr lang="en-US" dirty="0"/>
              <a:t>Our strengths are, but are not limited to:</a:t>
            </a:r>
          </a:p>
          <a:p>
            <a:pPr marL="285750" lvl="0" indent="-285750">
              <a:spcAft>
                <a:spcPts val="0"/>
              </a:spcAft>
              <a:buFont typeface="Arial" panose="020B0604020202020204" pitchFamily="34" charset="0"/>
              <a:buChar char="•"/>
            </a:pPr>
            <a:r>
              <a:rPr lang="en-US" dirty="0"/>
              <a:t>Commercial  Leadership: Marketing, Sales, Business Development, etc.</a:t>
            </a:r>
          </a:p>
          <a:p>
            <a:pPr marL="285750" lvl="0" indent="-285750">
              <a:spcAft>
                <a:spcPts val="0"/>
              </a:spcAft>
              <a:buFont typeface="Arial" panose="020B0604020202020204" pitchFamily="34" charset="0"/>
              <a:buChar char="•"/>
            </a:pPr>
            <a:r>
              <a:rPr lang="en-US" dirty="0"/>
              <a:t>Market Access</a:t>
            </a:r>
          </a:p>
          <a:p>
            <a:pPr marL="285750" lvl="0" indent="-285750">
              <a:spcAft>
                <a:spcPts val="0"/>
              </a:spcAft>
              <a:buFont typeface="Arial" panose="020B0604020202020204" pitchFamily="34" charset="0"/>
              <a:buChar char="•"/>
            </a:pPr>
            <a:r>
              <a:rPr lang="en-US" dirty="0"/>
              <a:t>Medical Affairs</a:t>
            </a:r>
          </a:p>
          <a:p>
            <a:pPr marL="285750" lvl="0" indent="-285750">
              <a:spcAft>
                <a:spcPts val="0"/>
              </a:spcAft>
              <a:buFont typeface="Arial" panose="020B0604020202020204" pitchFamily="34" charset="0"/>
              <a:buChar char="•"/>
            </a:pPr>
            <a:r>
              <a:rPr lang="en-US" dirty="0"/>
              <a:t>Drug Safety &amp; Pharmacovigilance</a:t>
            </a:r>
          </a:p>
          <a:p>
            <a:pPr marL="285750" lvl="0" indent="-285750">
              <a:spcAft>
                <a:spcPts val="0"/>
              </a:spcAft>
              <a:buFont typeface="Arial" panose="020B0604020202020204" pitchFamily="34" charset="0"/>
              <a:buChar char="•"/>
            </a:pPr>
            <a:r>
              <a:rPr lang="en-US" dirty="0"/>
              <a:t>Regulatory Affairs</a:t>
            </a:r>
          </a:p>
          <a:p>
            <a:pPr marL="285750" lvl="0" indent="-285750">
              <a:spcAft>
                <a:spcPts val="0"/>
              </a:spcAft>
              <a:buFont typeface="Arial" panose="020B0604020202020204" pitchFamily="34" charset="0"/>
              <a:buChar char="•"/>
            </a:pPr>
            <a:r>
              <a:rPr lang="en-US" dirty="0"/>
              <a:t>Quality &amp; Engineering</a:t>
            </a:r>
          </a:p>
          <a:p>
            <a:pPr marL="285750" lvl="0" indent="-285750">
              <a:spcAft>
                <a:spcPts val="0"/>
              </a:spcAft>
              <a:buFont typeface="Arial" panose="020B0604020202020204" pitchFamily="34" charset="0"/>
              <a:buChar char="•"/>
            </a:pPr>
            <a:r>
              <a:rPr lang="en-US" dirty="0"/>
              <a:t>Research &amp; Development </a:t>
            </a:r>
          </a:p>
          <a:p>
            <a:endParaRPr lang="en-US" dirty="0"/>
          </a:p>
          <a:p>
            <a:pPr lvl="0" algn="ctr"/>
            <a:r>
              <a:rPr lang="en-US" sz="2800" b="1" dirty="0"/>
              <a:t>Our Services</a:t>
            </a:r>
          </a:p>
          <a:p>
            <a:pPr marL="285750" lvl="0" indent="-285750">
              <a:buFont typeface="Arial" panose="020B0604020202020204" pitchFamily="34" charset="0"/>
              <a:buChar char="•"/>
            </a:pPr>
            <a:r>
              <a:rPr lang="en-US" dirty="0"/>
              <a:t>Retained Executive Search</a:t>
            </a:r>
          </a:p>
          <a:p>
            <a:pPr marL="285750" lvl="0" indent="-285750">
              <a:buFont typeface="Arial" panose="020B0604020202020204" pitchFamily="34" charset="0"/>
              <a:buChar char="•"/>
            </a:pPr>
            <a:r>
              <a:rPr lang="en-US" dirty="0"/>
              <a:t>Modified Retained Search</a:t>
            </a:r>
          </a:p>
          <a:p>
            <a:pPr marL="285750" lvl="0" indent="-285750">
              <a:buFont typeface="Arial" panose="020B0604020202020204" pitchFamily="34" charset="0"/>
              <a:buChar char="•"/>
            </a:pPr>
            <a:r>
              <a:rPr lang="en-US" dirty="0"/>
              <a:t>Exclusive Contingency Search</a:t>
            </a:r>
          </a:p>
          <a:p>
            <a:pPr marL="285750" lvl="0" indent="-285750">
              <a:buFont typeface="Arial" panose="020B0604020202020204" pitchFamily="34" charset="0"/>
              <a:buChar char="•"/>
            </a:pPr>
            <a:r>
              <a:rPr lang="en-US" dirty="0"/>
              <a:t>Talent Research / Mapping</a:t>
            </a:r>
          </a:p>
          <a:p>
            <a:pPr lvl="0" algn="ctr"/>
            <a:endParaRPr lang="en-US" b="1" dirty="0"/>
          </a:p>
          <a:p>
            <a:endParaRPr lang="en-US" dirty="0"/>
          </a:p>
          <a:p>
            <a:endParaRPr lang="en-US" dirty="0"/>
          </a:p>
          <a:p>
            <a:endParaRPr lang="en-US" dirty="0"/>
          </a:p>
        </p:txBody>
      </p:sp>
      <p:sp>
        <p:nvSpPr>
          <p:cNvPr id="2" name="Minus Sign 1"/>
          <p:cNvSpPr/>
          <p:nvPr/>
        </p:nvSpPr>
        <p:spPr>
          <a:xfrm>
            <a:off x="7211451" y="1997611"/>
            <a:ext cx="1828800" cy="274320"/>
          </a:xfrm>
          <a:prstGeom prst="mathMin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453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3809" y="323556"/>
            <a:ext cx="11113476" cy="1107996"/>
          </a:xfrm>
          <a:prstGeom prst="rect">
            <a:avLst/>
          </a:prstGeom>
          <a:noFill/>
        </p:spPr>
        <p:txBody>
          <a:bodyPr wrap="square" rtlCol="0">
            <a:spAutoFit/>
          </a:bodyPr>
          <a:lstStyle/>
          <a:p>
            <a:pPr algn="ctr"/>
            <a:r>
              <a:rPr lang="en-US" sz="6600" b="1" dirty="0">
                <a:solidFill>
                  <a:schemeClr val="tx1">
                    <a:lumMod val="50000"/>
                    <a:lumOff val="50000"/>
                  </a:schemeClr>
                </a:solidFill>
                <a:latin typeface="Gill Sans MT Condensed" panose="020B0506020104020203" pitchFamily="34" charset="0"/>
              </a:rPr>
              <a:t>Why J. Allen Group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580" y="52803"/>
            <a:ext cx="1828800" cy="541506"/>
          </a:xfrm>
          <a:prstGeom prst="rect">
            <a:avLst/>
          </a:prstGeom>
        </p:spPr>
      </p:pic>
      <p:sp>
        <p:nvSpPr>
          <p:cNvPr id="5" name="Rectangle 4"/>
          <p:cNvSpPr/>
          <p:nvPr/>
        </p:nvSpPr>
        <p:spPr>
          <a:xfrm>
            <a:off x="1109114" y="1720613"/>
            <a:ext cx="3277772" cy="21241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09114" y="3978924"/>
            <a:ext cx="3277772" cy="21241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01661" y="1730442"/>
            <a:ext cx="3277772" cy="21241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501661" y="3978924"/>
            <a:ext cx="3277772" cy="21241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894208" y="1720614"/>
            <a:ext cx="3277772" cy="21241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894208" y="3978924"/>
            <a:ext cx="3277772" cy="212410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378634" y="1907400"/>
            <a:ext cx="2740966" cy="1723549"/>
          </a:xfrm>
          <a:prstGeom prst="rect">
            <a:avLst/>
          </a:prstGeom>
          <a:noFill/>
        </p:spPr>
        <p:txBody>
          <a:bodyPr wrap="square" rtlCol="0">
            <a:spAutoFit/>
          </a:bodyPr>
          <a:lstStyle/>
          <a:p>
            <a:pPr algn="ctr"/>
            <a:r>
              <a:rPr lang="en-US" sz="2200" b="1" dirty="0">
                <a:solidFill>
                  <a:schemeClr val="bg1"/>
                </a:solidFill>
              </a:rPr>
              <a:t>Our Diverse Recruiting Expertise</a:t>
            </a:r>
          </a:p>
          <a:p>
            <a:pPr algn="ctr"/>
            <a:endParaRPr lang="en-US" sz="1400" dirty="0">
              <a:solidFill>
                <a:schemeClr val="bg1"/>
              </a:solidFill>
            </a:endParaRPr>
          </a:p>
          <a:p>
            <a:pPr algn="ctr"/>
            <a:r>
              <a:rPr lang="en-US" sz="1200" dirty="0">
                <a:solidFill>
                  <a:schemeClr val="bg1"/>
                </a:solidFill>
              </a:rPr>
              <a:t>Our Principals average 15 years of experience in a combination of Corporate Talent Acquisition Departments and Executive Search.</a:t>
            </a:r>
          </a:p>
        </p:txBody>
      </p:sp>
      <p:sp>
        <p:nvSpPr>
          <p:cNvPr id="18" name="Minus Sign 17"/>
          <p:cNvSpPr/>
          <p:nvPr/>
        </p:nvSpPr>
        <p:spPr>
          <a:xfrm>
            <a:off x="2427960" y="2677734"/>
            <a:ext cx="640080" cy="182880"/>
          </a:xfrm>
          <a:prstGeom prst="mathMin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426754" y="4148424"/>
            <a:ext cx="2642492" cy="1785104"/>
          </a:xfrm>
          <a:prstGeom prst="rect">
            <a:avLst/>
          </a:prstGeom>
          <a:noFill/>
        </p:spPr>
        <p:txBody>
          <a:bodyPr wrap="square" rtlCol="0">
            <a:spAutoFit/>
          </a:bodyPr>
          <a:lstStyle/>
          <a:p>
            <a:pPr algn="ctr"/>
            <a:r>
              <a:rPr lang="en-US" sz="2200" b="1" dirty="0">
                <a:solidFill>
                  <a:schemeClr val="bg1"/>
                </a:solidFill>
              </a:rPr>
              <a:t>Complete Focus On Each Search</a:t>
            </a:r>
          </a:p>
          <a:p>
            <a:pPr algn="ctr"/>
            <a:endParaRPr lang="en-US" b="1" dirty="0">
              <a:solidFill>
                <a:schemeClr val="bg1"/>
              </a:solidFill>
            </a:endParaRPr>
          </a:p>
          <a:p>
            <a:pPr algn="ctr"/>
            <a:r>
              <a:rPr lang="en-US" sz="1200" dirty="0">
                <a:solidFill>
                  <a:schemeClr val="bg1"/>
                </a:solidFill>
              </a:rPr>
              <a:t>Our Principals conduct 3 - 5 searches at a time to assure that each assignment is executed with quality, speed, and unyielding focus.</a:t>
            </a:r>
          </a:p>
        </p:txBody>
      </p:sp>
      <p:sp>
        <p:nvSpPr>
          <p:cNvPr id="20" name="Minus Sign 19"/>
          <p:cNvSpPr/>
          <p:nvPr/>
        </p:nvSpPr>
        <p:spPr>
          <a:xfrm>
            <a:off x="2427960" y="4878459"/>
            <a:ext cx="640080" cy="195395"/>
          </a:xfrm>
          <a:prstGeom prst="mathMin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740965" y="1844172"/>
            <a:ext cx="2885957" cy="2000548"/>
          </a:xfrm>
          <a:prstGeom prst="rect">
            <a:avLst/>
          </a:prstGeom>
          <a:noFill/>
        </p:spPr>
        <p:txBody>
          <a:bodyPr wrap="square" rtlCol="0">
            <a:spAutoFit/>
          </a:bodyPr>
          <a:lstStyle/>
          <a:p>
            <a:pPr algn="ctr"/>
            <a:r>
              <a:rPr lang="en-US" sz="2200" b="1" dirty="0">
                <a:solidFill>
                  <a:schemeClr val="bg1"/>
                </a:solidFill>
              </a:rPr>
              <a:t>Client Centric Philosophy</a:t>
            </a:r>
          </a:p>
          <a:p>
            <a:pPr algn="ctr"/>
            <a:endParaRPr lang="en-US" sz="2000" b="1" dirty="0">
              <a:solidFill>
                <a:schemeClr val="bg1"/>
              </a:solidFill>
            </a:endParaRPr>
          </a:p>
          <a:p>
            <a:pPr algn="ctr"/>
            <a:r>
              <a:rPr lang="en-US" sz="1200" dirty="0">
                <a:solidFill>
                  <a:schemeClr val="bg1"/>
                </a:solidFill>
              </a:rPr>
              <a:t>Our approach to search is one of true partnership.  Where we value the importance of establishing trusted relationships and being able to tell your company story.</a:t>
            </a:r>
          </a:p>
        </p:txBody>
      </p:sp>
      <p:sp>
        <p:nvSpPr>
          <p:cNvPr id="22" name="Minus Sign 21"/>
          <p:cNvSpPr/>
          <p:nvPr/>
        </p:nvSpPr>
        <p:spPr>
          <a:xfrm>
            <a:off x="5820507" y="2646457"/>
            <a:ext cx="640080" cy="182880"/>
          </a:xfrm>
          <a:prstGeom prst="mathMin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853354" y="4117646"/>
            <a:ext cx="2658794" cy="1815882"/>
          </a:xfrm>
          <a:prstGeom prst="rect">
            <a:avLst/>
          </a:prstGeom>
          <a:noFill/>
        </p:spPr>
        <p:txBody>
          <a:bodyPr wrap="square" rtlCol="0">
            <a:spAutoFit/>
          </a:bodyPr>
          <a:lstStyle/>
          <a:p>
            <a:pPr algn="ctr"/>
            <a:r>
              <a:rPr lang="en-US" sz="2200" b="1" dirty="0">
                <a:solidFill>
                  <a:schemeClr val="bg1"/>
                </a:solidFill>
              </a:rPr>
              <a:t>Emphasis On The Kick-Off Process</a:t>
            </a:r>
          </a:p>
          <a:p>
            <a:pPr algn="ctr"/>
            <a:endParaRPr lang="en-US" sz="2000" b="1" dirty="0">
              <a:solidFill>
                <a:schemeClr val="bg1"/>
              </a:solidFill>
            </a:endParaRPr>
          </a:p>
          <a:p>
            <a:pPr algn="ctr"/>
            <a:r>
              <a:rPr lang="en-US" sz="1200" dirty="0">
                <a:solidFill>
                  <a:schemeClr val="bg1"/>
                </a:solidFill>
              </a:rPr>
              <a:t>Each search begins with an exhaustive kickoff process to understand our clients business, define the role, and pinpoint the ideal candidate.</a:t>
            </a:r>
          </a:p>
        </p:txBody>
      </p:sp>
      <p:sp>
        <p:nvSpPr>
          <p:cNvPr id="24" name="Minus Sign 23"/>
          <p:cNvSpPr/>
          <p:nvPr/>
        </p:nvSpPr>
        <p:spPr>
          <a:xfrm>
            <a:off x="5862711" y="4878458"/>
            <a:ext cx="640080" cy="195395"/>
          </a:xfrm>
          <a:prstGeom prst="mathMin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8131126" y="1861233"/>
            <a:ext cx="2686930" cy="1815882"/>
          </a:xfrm>
          <a:prstGeom prst="rect">
            <a:avLst/>
          </a:prstGeom>
          <a:noFill/>
        </p:spPr>
        <p:txBody>
          <a:bodyPr wrap="square" rtlCol="0">
            <a:spAutoFit/>
          </a:bodyPr>
          <a:lstStyle/>
          <a:p>
            <a:pPr algn="ctr"/>
            <a:r>
              <a:rPr lang="en-US" sz="2200" b="1" dirty="0">
                <a:solidFill>
                  <a:schemeClr val="bg1"/>
                </a:solidFill>
              </a:rPr>
              <a:t>Access To The       Best Talent</a:t>
            </a:r>
          </a:p>
          <a:p>
            <a:pPr algn="ctr"/>
            <a:endParaRPr lang="en-US" sz="2000" b="1" dirty="0">
              <a:solidFill>
                <a:schemeClr val="bg1"/>
              </a:solidFill>
            </a:endParaRPr>
          </a:p>
          <a:p>
            <a:pPr algn="ctr"/>
            <a:r>
              <a:rPr lang="en-US" sz="1200" dirty="0">
                <a:solidFill>
                  <a:schemeClr val="bg1"/>
                </a:solidFill>
              </a:rPr>
              <a:t>Since we partner with a select group of clients, we have few “off-limits” restrictions, which enables us to recruit the best candidates for every search.</a:t>
            </a:r>
          </a:p>
        </p:txBody>
      </p:sp>
      <p:sp>
        <p:nvSpPr>
          <p:cNvPr id="26" name="Minus Sign 25"/>
          <p:cNvSpPr/>
          <p:nvPr/>
        </p:nvSpPr>
        <p:spPr>
          <a:xfrm>
            <a:off x="9154551" y="2676675"/>
            <a:ext cx="640080" cy="182880"/>
          </a:xfrm>
          <a:prstGeom prst="mathMin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8131126" y="4073579"/>
            <a:ext cx="2658793" cy="2000548"/>
          </a:xfrm>
          <a:prstGeom prst="rect">
            <a:avLst/>
          </a:prstGeom>
          <a:noFill/>
        </p:spPr>
        <p:txBody>
          <a:bodyPr wrap="square" rtlCol="0">
            <a:spAutoFit/>
          </a:bodyPr>
          <a:lstStyle/>
          <a:p>
            <a:pPr algn="ctr"/>
            <a:r>
              <a:rPr lang="en-US" sz="2200" b="1" dirty="0">
                <a:solidFill>
                  <a:schemeClr val="bg1"/>
                </a:solidFill>
              </a:rPr>
              <a:t>Rigorous  Assessment</a:t>
            </a:r>
          </a:p>
          <a:p>
            <a:pPr algn="ctr"/>
            <a:endParaRPr lang="en-US" sz="2000" b="1" dirty="0">
              <a:solidFill>
                <a:schemeClr val="bg1"/>
              </a:solidFill>
            </a:endParaRPr>
          </a:p>
          <a:p>
            <a:pPr algn="ctr"/>
            <a:r>
              <a:rPr lang="en-US" sz="1200" dirty="0">
                <a:solidFill>
                  <a:schemeClr val="bg1"/>
                </a:solidFill>
              </a:rPr>
              <a:t>We value quality over quantity.  All Principals are professionally trained on how to conduct an extensive assessment process.  Assuring you are only presented the top talent.</a:t>
            </a:r>
          </a:p>
        </p:txBody>
      </p:sp>
      <p:sp>
        <p:nvSpPr>
          <p:cNvPr id="28" name="Minus Sign 27"/>
          <p:cNvSpPr/>
          <p:nvPr/>
        </p:nvSpPr>
        <p:spPr>
          <a:xfrm>
            <a:off x="9154551" y="4856617"/>
            <a:ext cx="640080" cy="195395"/>
          </a:xfrm>
          <a:prstGeom prst="mathMinus">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124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637" y="147971"/>
            <a:ext cx="9397219" cy="1015663"/>
          </a:xfrm>
          <a:prstGeom prst="rect">
            <a:avLst/>
          </a:prstGeom>
        </p:spPr>
        <p:txBody>
          <a:bodyPr wrap="square">
            <a:spAutoFit/>
          </a:bodyPr>
          <a:lstStyle/>
          <a:p>
            <a:r>
              <a:rPr lang="en-US" sz="6000" b="1" dirty="0">
                <a:solidFill>
                  <a:schemeClr val="tx1">
                    <a:lumMod val="50000"/>
                    <a:lumOff val="50000"/>
                  </a:schemeClr>
                </a:solidFill>
                <a:latin typeface="Gill Sans MT Condensed" panose="020B0506020104020203" pitchFamily="34" charset="0"/>
              </a:rPr>
              <a:t>Search Process </a:t>
            </a:r>
            <a:endParaRPr lang="en-US" sz="2000" b="1" dirty="0">
              <a:solidFill>
                <a:schemeClr val="tx1">
                  <a:lumMod val="50000"/>
                  <a:lumOff val="50000"/>
                </a:schemeClr>
              </a:solidFill>
              <a:latin typeface="Gill Sans MT Condensed" panose="020B05060201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7580" y="52803"/>
            <a:ext cx="1828800" cy="541506"/>
          </a:xfrm>
          <a:prstGeom prst="rect">
            <a:avLst/>
          </a:prstGeom>
        </p:spPr>
      </p:pic>
      <p:sp>
        <p:nvSpPr>
          <p:cNvPr id="4" name="TextBox 3"/>
          <p:cNvSpPr txBox="1"/>
          <p:nvPr/>
        </p:nvSpPr>
        <p:spPr>
          <a:xfrm>
            <a:off x="184637" y="1413495"/>
            <a:ext cx="1806463" cy="646331"/>
          </a:xfrm>
          <a:prstGeom prst="rect">
            <a:avLst/>
          </a:prstGeom>
          <a:noFill/>
        </p:spPr>
        <p:txBody>
          <a:bodyPr wrap="square" rtlCol="0">
            <a:spAutoFit/>
          </a:bodyPr>
          <a:lstStyle/>
          <a:p>
            <a:r>
              <a:rPr lang="en-US" b="1" dirty="0">
                <a:solidFill>
                  <a:srgbClr val="002060"/>
                </a:solidFill>
              </a:rPr>
              <a:t>Search Initiation &amp; Strategy</a:t>
            </a:r>
          </a:p>
        </p:txBody>
      </p:sp>
      <p:sp>
        <p:nvSpPr>
          <p:cNvPr id="5" name="TextBox 4"/>
          <p:cNvSpPr txBox="1"/>
          <p:nvPr/>
        </p:nvSpPr>
        <p:spPr>
          <a:xfrm>
            <a:off x="184637" y="2307809"/>
            <a:ext cx="2115383" cy="830997"/>
          </a:xfrm>
          <a:prstGeom prst="rect">
            <a:avLst/>
          </a:prstGeom>
          <a:noFill/>
        </p:spPr>
        <p:txBody>
          <a:bodyPr wrap="square" rtlCol="0">
            <a:spAutoFit/>
          </a:bodyPr>
          <a:lstStyle/>
          <a:p>
            <a:r>
              <a:rPr lang="en-US" b="1" dirty="0">
                <a:solidFill>
                  <a:srgbClr val="002060"/>
                </a:solidFill>
              </a:rPr>
              <a:t>Candidate Research &amp; Development</a:t>
            </a:r>
          </a:p>
          <a:p>
            <a:endParaRPr lang="en-US" sz="1200" i="1" dirty="0">
              <a:solidFill>
                <a:schemeClr val="tx1">
                  <a:lumMod val="50000"/>
                  <a:lumOff val="50000"/>
                </a:schemeClr>
              </a:solidFill>
            </a:endParaRPr>
          </a:p>
        </p:txBody>
      </p:sp>
      <p:sp>
        <p:nvSpPr>
          <p:cNvPr id="6" name="TextBox 5"/>
          <p:cNvSpPr txBox="1"/>
          <p:nvPr/>
        </p:nvSpPr>
        <p:spPr>
          <a:xfrm>
            <a:off x="184637" y="3319603"/>
            <a:ext cx="2410709" cy="830997"/>
          </a:xfrm>
          <a:prstGeom prst="rect">
            <a:avLst/>
          </a:prstGeom>
          <a:noFill/>
        </p:spPr>
        <p:txBody>
          <a:bodyPr wrap="square" rtlCol="0">
            <a:spAutoFit/>
          </a:bodyPr>
          <a:lstStyle/>
          <a:p>
            <a:r>
              <a:rPr lang="en-US" b="1" dirty="0">
                <a:solidFill>
                  <a:srgbClr val="002060"/>
                </a:solidFill>
              </a:rPr>
              <a:t>Candidate Assessment &amp; Selection</a:t>
            </a:r>
          </a:p>
          <a:p>
            <a:r>
              <a:rPr lang="en-US" sz="1200" i="1" dirty="0">
                <a:solidFill>
                  <a:schemeClr val="tx1">
                    <a:lumMod val="50000"/>
                    <a:lumOff val="50000"/>
                  </a:schemeClr>
                </a:solidFill>
              </a:rPr>
              <a:t> </a:t>
            </a:r>
          </a:p>
        </p:txBody>
      </p:sp>
      <p:sp>
        <p:nvSpPr>
          <p:cNvPr id="7" name="TextBox 6"/>
          <p:cNvSpPr txBox="1"/>
          <p:nvPr/>
        </p:nvSpPr>
        <p:spPr>
          <a:xfrm>
            <a:off x="184637" y="4507704"/>
            <a:ext cx="2307102" cy="553998"/>
          </a:xfrm>
          <a:prstGeom prst="rect">
            <a:avLst/>
          </a:prstGeom>
          <a:noFill/>
        </p:spPr>
        <p:txBody>
          <a:bodyPr wrap="square" rtlCol="0">
            <a:spAutoFit/>
          </a:bodyPr>
          <a:lstStyle/>
          <a:p>
            <a:r>
              <a:rPr lang="en-US" b="1" dirty="0">
                <a:solidFill>
                  <a:srgbClr val="002060"/>
                </a:solidFill>
              </a:rPr>
              <a:t>Client Interviews</a:t>
            </a:r>
          </a:p>
          <a:p>
            <a:r>
              <a:rPr lang="en-US" sz="1200" i="1" dirty="0">
                <a:solidFill>
                  <a:schemeClr val="tx1">
                    <a:lumMod val="50000"/>
                    <a:lumOff val="50000"/>
                  </a:schemeClr>
                </a:solidFill>
              </a:rPr>
              <a:t> </a:t>
            </a:r>
          </a:p>
        </p:txBody>
      </p:sp>
      <p:sp>
        <p:nvSpPr>
          <p:cNvPr id="8" name="TextBox 7"/>
          <p:cNvSpPr txBox="1"/>
          <p:nvPr/>
        </p:nvSpPr>
        <p:spPr>
          <a:xfrm>
            <a:off x="184637" y="5353834"/>
            <a:ext cx="2115383" cy="830997"/>
          </a:xfrm>
          <a:prstGeom prst="rect">
            <a:avLst/>
          </a:prstGeom>
          <a:noFill/>
        </p:spPr>
        <p:txBody>
          <a:bodyPr wrap="square" rtlCol="0">
            <a:spAutoFit/>
          </a:bodyPr>
          <a:lstStyle/>
          <a:p>
            <a:r>
              <a:rPr lang="en-US" b="1" dirty="0">
                <a:solidFill>
                  <a:srgbClr val="002060"/>
                </a:solidFill>
              </a:rPr>
              <a:t>Offer Management &amp; Closing</a:t>
            </a:r>
          </a:p>
          <a:p>
            <a:endParaRPr lang="en-US" sz="1200" i="1" dirty="0">
              <a:solidFill>
                <a:schemeClr val="tx1">
                  <a:lumMod val="50000"/>
                  <a:lumOff val="50000"/>
                </a:schemeClr>
              </a:solidFill>
            </a:endParaRPr>
          </a:p>
        </p:txBody>
      </p:sp>
      <p:sp>
        <p:nvSpPr>
          <p:cNvPr id="9" name="TextBox 8"/>
          <p:cNvSpPr txBox="1"/>
          <p:nvPr/>
        </p:nvSpPr>
        <p:spPr>
          <a:xfrm>
            <a:off x="2896735" y="1338179"/>
            <a:ext cx="8757140" cy="769441"/>
          </a:xfrm>
          <a:prstGeom prst="rect">
            <a:avLst/>
          </a:prstGeom>
          <a:solidFill>
            <a:schemeClr val="bg1">
              <a:lumMod val="95000"/>
            </a:schemeClr>
          </a:solidFill>
        </p:spPr>
        <p:txBody>
          <a:bodyPr wrap="square" rtlCol="0">
            <a:spAutoFit/>
          </a:bodyPr>
          <a:lstStyle/>
          <a:p>
            <a:r>
              <a:rPr lang="en-US" sz="1100" dirty="0">
                <a:solidFill>
                  <a:schemeClr val="tx1">
                    <a:lumMod val="75000"/>
                    <a:lumOff val="25000"/>
                  </a:schemeClr>
                </a:solidFill>
              </a:rPr>
              <a:t>We begin each search with an exhaustive kickoff process to understand the company and collaboratively define the role.  Based on the company’s overall goals and objectives, we determine the key requirements for the role and develop a leadership profile that guides the search.  During this critical discussion you can expect to align on the search timeline, strategy, process and discuss the competitive landscape.  A key part of our success is being able to articulate your company ‘s story and culture., immersing ourselves in these details during this discussion.</a:t>
            </a:r>
          </a:p>
        </p:txBody>
      </p:sp>
      <p:sp>
        <p:nvSpPr>
          <p:cNvPr id="10" name="TextBox 9"/>
          <p:cNvSpPr txBox="1"/>
          <p:nvPr/>
        </p:nvSpPr>
        <p:spPr>
          <a:xfrm>
            <a:off x="2904978" y="2292481"/>
            <a:ext cx="8827478" cy="769441"/>
          </a:xfrm>
          <a:prstGeom prst="rect">
            <a:avLst/>
          </a:prstGeom>
          <a:solidFill>
            <a:schemeClr val="bg1">
              <a:lumMod val="95000"/>
            </a:schemeClr>
          </a:solidFill>
        </p:spPr>
        <p:txBody>
          <a:bodyPr wrap="square" rtlCol="0">
            <a:spAutoFit/>
          </a:bodyPr>
          <a:lstStyle/>
          <a:p>
            <a:r>
              <a:rPr lang="en-US" sz="1100" dirty="0">
                <a:solidFill>
                  <a:schemeClr val="tx1">
                    <a:lumMod val="75000"/>
                    <a:lumOff val="25000"/>
                  </a:schemeClr>
                </a:solidFill>
              </a:rPr>
              <a:t>Leveraging the leadership profile created from our kickoff meeting, we develop a robust research strategy to identify the best market talent.  In addition to our extensive candidate database, we begin networking with trusted industry specific executives to identify ideal prospects.  We will also conduct extensive market and competitor research to identify additional sources of talent.  We will communicate with you regularly throughout this process, sharing market feedback and potential candidate profiles.</a:t>
            </a:r>
            <a:endParaRPr lang="en-US" sz="1100" dirty="0"/>
          </a:p>
        </p:txBody>
      </p:sp>
      <p:sp>
        <p:nvSpPr>
          <p:cNvPr id="11" name="TextBox 10"/>
          <p:cNvSpPr txBox="1"/>
          <p:nvPr/>
        </p:nvSpPr>
        <p:spPr>
          <a:xfrm>
            <a:off x="2904978" y="3265742"/>
            <a:ext cx="8776910" cy="938719"/>
          </a:xfrm>
          <a:prstGeom prst="rect">
            <a:avLst/>
          </a:prstGeom>
          <a:solidFill>
            <a:schemeClr val="bg1">
              <a:lumMod val="95000"/>
            </a:schemeClr>
          </a:solidFill>
        </p:spPr>
        <p:txBody>
          <a:bodyPr wrap="square" rtlCol="0">
            <a:spAutoFit/>
          </a:bodyPr>
          <a:lstStyle/>
          <a:p>
            <a:r>
              <a:rPr lang="en-US" sz="1100" dirty="0">
                <a:solidFill>
                  <a:schemeClr val="tx1">
                    <a:lumMod val="75000"/>
                    <a:lumOff val="25000"/>
                  </a:schemeClr>
                </a:solidFill>
              </a:rPr>
              <a:t>Within the first three weeks, we present an initial slate of highly qualified and vetted candidates for your review and assure that we are aligned on the candidate profile.  Potential candidates are interviewed, thoroughly assessed against the leadership profile, and vetted through discreet referencing.  Only the most qualified executives are presented to our client for review.  Throughout the entire process we continue heavy market outreach and assessing viable candidates to be certain our client sees the best candidates for their role.  This does not stop until a candidate accepts an offer. Weekly progress reports &amp; update calls will start during this step in the process and continue throughout the remainder of the search.</a:t>
            </a:r>
          </a:p>
        </p:txBody>
      </p:sp>
      <p:sp>
        <p:nvSpPr>
          <p:cNvPr id="12" name="TextBox 11"/>
          <p:cNvSpPr txBox="1"/>
          <p:nvPr/>
        </p:nvSpPr>
        <p:spPr>
          <a:xfrm>
            <a:off x="2854410" y="4461538"/>
            <a:ext cx="8827478" cy="600164"/>
          </a:xfrm>
          <a:prstGeom prst="rect">
            <a:avLst/>
          </a:prstGeom>
          <a:solidFill>
            <a:schemeClr val="bg1">
              <a:lumMod val="95000"/>
            </a:schemeClr>
          </a:solidFill>
        </p:spPr>
        <p:txBody>
          <a:bodyPr wrap="square" rtlCol="0">
            <a:spAutoFit/>
          </a:bodyPr>
          <a:lstStyle/>
          <a:p>
            <a:r>
              <a:rPr lang="en-US" sz="1100" dirty="0">
                <a:solidFill>
                  <a:schemeClr val="tx1">
                    <a:lumMod val="75000"/>
                    <a:lumOff val="25000"/>
                  </a:schemeClr>
                </a:solidFill>
              </a:rPr>
              <a:t>Upon our recommendations and insights, we will work with you to identify a short list of highly skilled candidates.  Detailed candidate evaluation reports will be shared on these agreed upon finalist.  We help support our clients during this critical step in the process to ensure for both a positive candidate and client experience. We are diligent about timely and specific feedback from both our clients and candidates at this stage.</a:t>
            </a:r>
            <a:endParaRPr lang="en-US" sz="1100" dirty="0"/>
          </a:p>
        </p:txBody>
      </p:sp>
      <p:sp>
        <p:nvSpPr>
          <p:cNvPr id="13" name="TextBox 12"/>
          <p:cNvSpPr txBox="1"/>
          <p:nvPr/>
        </p:nvSpPr>
        <p:spPr>
          <a:xfrm>
            <a:off x="2826396" y="5299974"/>
            <a:ext cx="8827479" cy="938719"/>
          </a:xfrm>
          <a:prstGeom prst="rect">
            <a:avLst/>
          </a:prstGeom>
          <a:solidFill>
            <a:schemeClr val="bg1">
              <a:lumMod val="95000"/>
            </a:schemeClr>
          </a:solidFill>
        </p:spPr>
        <p:txBody>
          <a:bodyPr wrap="square" rtlCol="0">
            <a:spAutoFit/>
          </a:bodyPr>
          <a:lstStyle/>
          <a:p>
            <a:r>
              <a:rPr lang="en-US" sz="1100" dirty="0">
                <a:solidFill>
                  <a:schemeClr val="tx1">
                    <a:lumMod val="75000"/>
                    <a:lumOff val="25000"/>
                  </a:schemeClr>
                </a:solidFill>
              </a:rPr>
              <a:t>Once the right candidate is selected, we work with our client to assure alignment in the offer.  We utilize the information that we gather throughout the search to develop a compelling package that suits both parties. We make sure that we are managing compensation expectations with both our clients and candidates throughout the process.  This assures that there are no surprises at this step and allows us to successfully pre-close a candidate.  We work with our client and the chosen candidate to ensure a smooth transition and on-boarding process, continuing to follow up after the search is complete. </a:t>
            </a:r>
            <a:endParaRPr lang="en-US" sz="1100" dirty="0"/>
          </a:p>
        </p:txBody>
      </p:sp>
      <p:sp>
        <p:nvSpPr>
          <p:cNvPr id="14" name="Minus Sign 13"/>
          <p:cNvSpPr/>
          <p:nvPr/>
        </p:nvSpPr>
        <p:spPr>
          <a:xfrm>
            <a:off x="100230" y="952222"/>
            <a:ext cx="1828800" cy="274320"/>
          </a:xfrm>
          <a:prstGeom prst="mathMin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p:cNvCxnSpPr>
          <p:nvPr/>
        </p:nvCxnSpPr>
        <p:spPr>
          <a:xfrm>
            <a:off x="315315" y="2191641"/>
            <a:ext cx="1133856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a:cxnSpLocks/>
          </p:cNvCxnSpPr>
          <p:nvPr/>
        </p:nvCxnSpPr>
        <p:spPr>
          <a:xfrm>
            <a:off x="315315" y="3145853"/>
            <a:ext cx="1133856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a:cxnSpLocks/>
          </p:cNvCxnSpPr>
          <p:nvPr/>
        </p:nvCxnSpPr>
        <p:spPr>
          <a:xfrm>
            <a:off x="343328" y="4324349"/>
            <a:ext cx="1133856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a:cxnSpLocks/>
          </p:cNvCxnSpPr>
          <p:nvPr/>
        </p:nvCxnSpPr>
        <p:spPr>
          <a:xfrm>
            <a:off x="343328" y="5181591"/>
            <a:ext cx="1133856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7A58AFA0-9E27-4770-81B6-165483DA6384}"/>
              </a:ext>
            </a:extLst>
          </p:cNvPr>
          <p:cNvSpPr txBox="1"/>
          <p:nvPr/>
        </p:nvSpPr>
        <p:spPr>
          <a:xfrm>
            <a:off x="6330462" y="6497420"/>
            <a:ext cx="5401994" cy="307777"/>
          </a:xfrm>
          <a:prstGeom prst="rect">
            <a:avLst/>
          </a:prstGeom>
          <a:noFill/>
        </p:spPr>
        <p:txBody>
          <a:bodyPr wrap="square" rtlCol="0">
            <a:spAutoFit/>
          </a:bodyPr>
          <a:lstStyle/>
          <a:p>
            <a:pPr algn="r"/>
            <a:r>
              <a:rPr lang="en-US" sz="1400" b="1" i="1" dirty="0">
                <a:solidFill>
                  <a:schemeClr val="accent1">
                    <a:lumMod val="75000"/>
                  </a:schemeClr>
                </a:solidFill>
              </a:rPr>
              <a:t>* Above Process is for Retained Search Services</a:t>
            </a:r>
          </a:p>
        </p:txBody>
      </p:sp>
    </p:spTree>
    <p:extLst>
      <p:ext uri="{BB962C8B-B14F-4D97-AF65-F5344CB8AC3E}">
        <p14:creationId xmlns:p14="http://schemas.microsoft.com/office/powerpoint/2010/main" val="1967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9350" y="844150"/>
            <a:ext cx="7082973" cy="5094514"/>
          </a:xfrm>
        </p:spPr>
        <p:txBody>
          <a:bodyPr>
            <a:noAutofit/>
          </a:bodyPr>
          <a:lstStyle/>
          <a:p>
            <a:pPr marL="0" indent="0">
              <a:buNone/>
            </a:pPr>
            <a:r>
              <a:rPr lang="en-US" sz="1400" dirty="0"/>
              <a:t>James Henly is the Founder and Managing Principal of the J. Allen Group.  James has dedicated his career to learning the art of talent acquisition and executive search.   He brings over 18 years of corporate recruiting and executive search experience with deep industry knowledge and relationships across the life sciences industries.  </a:t>
            </a:r>
          </a:p>
          <a:p>
            <a:pPr marL="0" indent="0">
              <a:buNone/>
            </a:pPr>
            <a:r>
              <a:rPr lang="en-US" sz="1400" dirty="0"/>
              <a:t>Prior to founding the J. Allen Group in 2016, James spent 10 years learning the corporate recruiting model within Johnson &amp; Johnson’s Global Talent Acquisition department.  During his tenure at J&amp;J, James had a diverse resume of experiences.  He held multiple leadership, recruiting and sourcing positions supporting all 3 sectors; Pharmaceutical, Medical Device and Consumer.  These experiences ranged from leading an extensive number of executive searches, building global search strategies, leading large department wide change initiatives and individual search strategies. </a:t>
            </a:r>
          </a:p>
          <a:p>
            <a:pPr marL="0" indent="0">
              <a:buNone/>
            </a:pPr>
            <a:r>
              <a:rPr lang="en-US" sz="1400" dirty="0"/>
              <a:t>In his most recent role at J&amp;J, James led the design, assessment and execution of all talent acquisition strategies for 3 key strategic J&amp;J businesses.  These businesses included Janssen Research &amp; Development, Johnson &amp; Johnson Innovation and Janssen’s Global Commercial Strategy Organization.  James has been able to leverage these experiences in developing strategic talent strategies with his clients.</a:t>
            </a:r>
          </a:p>
          <a:p>
            <a:pPr marL="0" indent="0">
              <a:buNone/>
            </a:pPr>
            <a:r>
              <a:rPr lang="en-US" sz="1400" dirty="0"/>
              <a:t>James’ talent acquisition career started with Kenexa (an IBM company), where he learned the fundamentals of full cycle executive search services.  After 2 years working with Kenexa, James was brought in as a Managing Partner to the start-up retained boutique search firm TalenTactics, LLC.  Within 3 years, James helped to grow TalenTactics to a $6 million company with 18 employees.  His extensive experience covered executive search services across the commercial functions and time-compressed sales staffing initiatives in the Life Sciences industry.  After his time at TalenTactics, James made the decision to round out his recruiting experience by joining a large global corporate life sciences organization.</a:t>
            </a:r>
            <a:br>
              <a:rPr lang="en-US" sz="1400" dirty="0"/>
            </a:br>
            <a:br>
              <a:rPr lang="en-US" sz="1400" dirty="0"/>
            </a:br>
            <a:r>
              <a:rPr lang="en-US" sz="1400" dirty="0"/>
              <a:t>James currently lives in the suburbs of Philadelphia, PA with his wife and two daughters.</a:t>
            </a:r>
          </a:p>
        </p:txBody>
      </p:sp>
      <p:sp>
        <p:nvSpPr>
          <p:cNvPr id="4" name="Text Placeholder 3"/>
          <p:cNvSpPr>
            <a:spLocks noGrp="1"/>
          </p:cNvSpPr>
          <p:nvPr>
            <p:ph type="body" sz="half" idx="2"/>
          </p:nvPr>
        </p:nvSpPr>
        <p:spPr>
          <a:xfrm>
            <a:off x="126608" y="3749040"/>
            <a:ext cx="3826413" cy="2556164"/>
          </a:xfrm>
        </p:spPr>
        <p:txBody>
          <a:bodyPr>
            <a:normAutofit fontScale="92500" lnSpcReduction="20000"/>
          </a:bodyPr>
          <a:lstStyle/>
          <a:p>
            <a:pPr algn="ctr"/>
            <a:r>
              <a:rPr lang="en-US" sz="3600" b="1" dirty="0">
                <a:latin typeface="Gill Sans MT Condensed" panose="020B0506020104020203" pitchFamily="34" charset="0"/>
              </a:rPr>
              <a:t>James Henly</a:t>
            </a:r>
          </a:p>
          <a:p>
            <a:pPr algn="ctr"/>
            <a:r>
              <a:rPr lang="en-US" sz="3600" dirty="0">
                <a:latin typeface="Gill Sans MT Condensed" panose="020B0506020104020203" pitchFamily="34" charset="0"/>
              </a:rPr>
              <a:t>Managing Principal</a:t>
            </a:r>
          </a:p>
          <a:p>
            <a:pPr algn="ctr"/>
            <a:endParaRPr lang="en-US" dirty="0">
              <a:latin typeface="Gill Sans MT Condensed" panose="020B0506020104020203" pitchFamily="34" charset="0"/>
            </a:endParaRPr>
          </a:p>
          <a:p>
            <a:pPr algn="ctr"/>
            <a:r>
              <a:rPr lang="en-US" sz="2200" dirty="0">
                <a:solidFill>
                  <a:schemeClr val="accent4">
                    <a:lumMod val="75000"/>
                  </a:schemeClr>
                </a:solidFill>
                <a:latin typeface="Gill Sans MT Condensed" panose="020B0506020104020203" pitchFamily="34" charset="0"/>
              </a:rPr>
              <a:t>215-646-3673</a:t>
            </a:r>
          </a:p>
          <a:p>
            <a:pPr algn="ctr"/>
            <a:r>
              <a:rPr lang="en-US" sz="2200" dirty="0">
                <a:solidFill>
                  <a:schemeClr val="bg1"/>
                </a:solidFill>
                <a:latin typeface="Gill Sans MT Condensed" panose="020B0506020104020203" pitchFamily="34" charset="0"/>
                <a:hlinkClick r:id="rId2"/>
              </a:rPr>
              <a:t>James@JAllenSearch.com</a:t>
            </a:r>
            <a:endParaRPr lang="en-US" sz="2200" dirty="0">
              <a:solidFill>
                <a:schemeClr val="bg1"/>
              </a:solidFill>
              <a:latin typeface="Gill Sans MT Condensed" panose="020B0506020104020203" pitchFamily="34" charset="0"/>
            </a:endParaRPr>
          </a:p>
          <a:p>
            <a:pPr algn="ctr"/>
            <a:r>
              <a:rPr lang="en-US" sz="2200" dirty="0">
                <a:solidFill>
                  <a:schemeClr val="bg1"/>
                </a:solidFill>
                <a:latin typeface="Gill Sans MT Condensed" panose="020B0506020104020203" pitchFamily="34" charset="0"/>
                <a:hlinkClick r:id="rId3"/>
              </a:rPr>
              <a:t>www.JAllenSearch.com</a:t>
            </a:r>
            <a:endParaRPr lang="en-US" sz="2200" dirty="0">
              <a:solidFill>
                <a:schemeClr val="bg1"/>
              </a:solidFill>
              <a:latin typeface="Gill Sans MT Condensed" panose="020B0506020104020203" pitchFamily="34" charset="0"/>
            </a:endParaRP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5804" y="91657"/>
            <a:ext cx="1828800" cy="541508"/>
          </a:xfrm>
          <a:prstGeom prst="rect">
            <a:avLst/>
          </a:prstGeom>
        </p:spPr>
      </p:pic>
      <p:pic>
        <p:nvPicPr>
          <p:cNvPr id="1027" name="Picture 3">
            <a:extLst>
              <a:ext uri="{FF2B5EF4-FFF2-40B4-BE49-F238E27FC236}">
                <a16:creationId xmlns:a16="http://schemas.microsoft.com/office/drawing/2014/main" id="{CDF5DF8A-2C45-4957-B8E7-B064284D8C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036"/>
          <a:stretch/>
        </p:blipFill>
        <p:spPr bwMode="auto">
          <a:xfrm>
            <a:off x="812185" y="372635"/>
            <a:ext cx="2521857" cy="31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571095"/>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000000"/>
      </a:dk2>
      <a:lt2>
        <a:srgbClr val="F8F8F8"/>
      </a:lt2>
      <a:accent1>
        <a:srgbClr val="B2B2B2"/>
      </a:accent1>
      <a:accent2>
        <a:srgbClr val="002060"/>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2438</TotalTime>
  <Words>1224</Words>
  <Application>Microsoft Office PowerPoint</Application>
  <PresentationFormat>Widescreen</PresentationFormat>
  <Paragraphs>72</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Gill Sans MT Condensed</vt:lpstr>
      <vt:lpstr>Retrospect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Henly</dc:creator>
  <cp:lastModifiedBy>James Henly</cp:lastModifiedBy>
  <cp:revision>86</cp:revision>
  <dcterms:created xsi:type="dcterms:W3CDTF">2016-12-05T02:39:37Z</dcterms:created>
  <dcterms:modified xsi:type="dcterms:W3CDTF">2020-03-15T16:01:07Z</dcterms:modified>
</cp:coreProperties>
</file>